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embeddedFontLst>
    <p:embeddedFont>
      <p:font typeface="Lato" panose="020B0604020202020204" charset="0"/>
      <p:regular r:id="rId10"/>
      <p:bold r:id="rId11"/>
      <p:italic r:id="rId12"/>
      <p:boldItalic r:id="rId13"/>
    </p:embeddedFont>
    <p:embeddedFont>
      <p:font typeface="Playfair Display" panose="020B060402020202020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267838139a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267838139a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1267838139a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1267838139a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1267838139a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1267838139a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1267838139a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1267838139a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267838139a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1267838139a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1267838139a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1267838139a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586721" y="0"/>
            <a:ext cx="7970700" cy="66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586721" y="5076900"/>
            <a:ext cx="7970700" cy="66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2" name="Google Shape;12;p2"/>
          <p:cNvCxnSpPr/>
          <p:nvPr/>
        </p:nvCxnSpPr>
        <p:spPr>
          <a:xfrm>
            <a:off x="733219" y="2235351"/>
            <a:ext cx="385200" cy="0"/>
          </a:xfrm>
          <a:prstGeom prst="straightConnector1">
            <a:avLst/>
          </a:prstGeom>
          <a:noFill/>
          <a:ln w="28575" cap="flat" cmpd="sng">
            <a:solidFill>
              <a:schemeClr val="dk1"/>
            </a:solidFill>
            <a:prstDash val="solid"/>
            <a:round/>
            <a:headEnd type="none" w="sm" len="sm"/>
            <a:tailEnd type="none" w="sm" len="sm"/>
          </a:ln>
        </p:spPr>
      </p:cxnSp>
      <p:sp>
        <p:nvSpPr>
          <p:cNvPr id="13" name="Google Shape;13;p2"/>
          <p:cNvSpPr txBox="1">
            <a:spLocks noGrp="1"/>
          </p:cNvSpPr>
          <p:nvPr>
            <p:ph type="ctrTitle"/>
          </p:nvPr>
        </p:nvSpPr>
        <p:spPr>
          <a:xfrm>
            <a:off x="630600" y="136800"/>
            <a:ext cx="7893000" cy="1853700"/>
          </a:xfrm>
          <a:prstGeom prst="rect">
            <a:avLst/>
          </a:prstGeom>
        </p:spPr>
        <p:txBody>
          <a:bodyPr spcFirstLastPara="1" wrap="square" lIns="91425" tIns="91425" rIns="91425" bIns="91425" anchor="b" anchorCtr="0">
            <a:normAutofit/>
          </a:bodyPr>
          <a:lstStyle>
            <a:lvl1pPr lvl="0">
              <a:spcBef>
                <a:spcPts val="100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4" name="Google Shape;14;p2"/>
          <p:cNvSpPr txBox="1">
            <a:spLocks noGrp="1"/>
          </p:cNvSpPr>
          <p:nvPr>
            <p:ph type="subTitle" idx="1"/>
          </p:nvPr>
        </p:nvSpPr>
        <p:spPr>
          <a:xfrm>
            <a:off x="630600" y="3228375"/>
            <a:ext cx="7893000" cy="1274100"/>
          </a:xfrm>
          <a:prstGeom prst="rect">
            <a:avLst/>
          </a:prstGeom>
        </p:spPr>
        <p:txBody>
          <a:bodyPr spcFirstLastPara="1" wrap="square" lIns="91425" tIns="91425" rIns="91425" bIns="91425" anchor="b" anchorCtr="0">
            <a:normAutofit/>
          </a:bodyPr>
          <a:lstStyle>
            <a:lvl1pPr lvl="0">
              <a:lnSpc>
                <a:spcPct val="100000"/>
              </a:lnSpc>
              <a:spcBef>
                <a:spcPts val="1000"/>
              </a:spcBef>
              <a:spcAft>
                <a:spcPts val="0"/>
              </a:spcAft>
              <a:buClr>
                <a:schemeClr val="accent6"/>
              </a:buClr>
              <a:buSzPts val="2400"/>
              <a:buNone/>
              <a:defRPr sz="2400">
                <a:solidFill>
                  <a:schemeClr val="accent6"/>
                </a:solidFill>
              </a:defRPr>
            </a:lvl1pPr>
            <a:lvl2pPr lvl="1">
              <a:lnSpc>
                <a:spcPct val="100000"/>
              </a:lnSpc>
              <a:spcBef>
                <a:spcPts val="0"/>
              </a:spcBef>
              <a:spcAft>
                <a:spcPts val="0"/>
              </a:spcAft>
              <a:buClr>
                <a:schemeClr val="accent6"/>
              </a:buClr>
              <a:buSzPts val="2400"/>
              <a:buNone/>
              <a:defRPr sz="2400">
                <a:solidFill>
                  <a:schemeClr val="accent6"/>
                </a:solidFill>
              </a:defRPr>
            </a:lvl2pPr>
            <a:lvl3pPr lvl="2">
              <a:lnSpc>
                <a:spcPct val="100000"/>
              </a:lnSpc>
              <a:spcBef>
                <a:spcPts val="0"/>
              </a:spcBef>
              <a:spcAft>
                <a:spcPts val="0"/>
              </a:spcAft>
              <a:buClr>
                <a:schemeClr val="accent6"/>
              </a:buClr>
              <a:buSzPts val="2400"/>
              <a:buNone/>
              <a:defRPr sz="2400">
                <a:solidFill>
                  <a:schemeClr val="accent6"/>
                </a:solidFill>
              </a:defRPr>
            </a:lvl3pPr>
            <a:lvl4pPr lvl="3">
              <a:lnSpc>
                <a:spcPct val="100000"/>
              </a:lnSpc>
              <a:spcBef>
                <a:spcPts val="0"/>
              </a:spcBef>
              <a:spcAft>
                <a:spcPts val="0"/>
              </a:spcAft>
              <a:buClr>
                <a:schemeClr val="accent6"/>
              </a:buClr>
              <a:buSzPts val="2400"/>
              <a:buNone/>
              <a:defRPr sz="2400">
                <a:solidFill>
                  <a:schemeClr val="accent6"/>
                </a:solidFill>
              </a:defRPr>
            </a:lvl4pPr>
            <a:lvl5pPr lvl="4">
              <a:lnSpc>
                <a:spcPct val="100000"/>
              </a:lnSpc>
              <a:spcBef>
                <a:spcPts val="0"/>
              </a:spcBef>
              <a:spcAft>
                <a:spcPts val="0"/>
              </a:spcAft>
              <a:buClr>
                <a:schemeClr val="accent6"/>
              </a:buClr>
              <a:buSzPts val="2400"/>
              <a:buNone/>
              <a:defRPr sz="2400">
                <a:solidFill>
                  <a:schemeClr val="accent6"/>
                </a:solidFill>
              </a:defRPr>
            </a:lvl5pPr>
            <a:lvl6pPr lvl="5">
              <a:lnSpc>
                <a:spcPct val="100000"/>
              </a:lnSpc>
              <a:spcBef>
                <a:spcPts val="0"/>
              </a:spcBef>
              <a:spcAft>
                <a:spcPts val="0"/>
              </a:spcAft>
              <a:buClr>
                <a:schemeClr val="accent6"/>
              </a:buClr>
              <a:buSzPts val="2400"/>
              <a:buNone/>
              <a:defRPr sz="2400">
                <a:solidFill>
                  <a:schemeClr val="accent6"/>
                </a:solidFill>
              </a:defRPr>
            </a:lvl6pPr>
            <a:lvl7pPr lvl="6">
              <a:lnSpc>
                <a:spcPct val="100000"/>
              </a:lnSpc>
              <a:spcBef>
                <a:spcPts val="0"/>
              </a:spcBef>
              <a:spcAft>
                <a:spcPts val="0"/>
              </a:spcAft>
              <a:buClr>
                <a:schemeClr val="accent6"/>
              </a:buClr>
              <a:buSzPts val="2400"/>
              <a:buNone/>
              <a:defRPr sz="2400">
                <a:solidFill>
                  <a:schemeClr val="accent6"/>
                </a:solidFill>
              </a:defRPr>
            </a:lvl7pPr>
            <a:lvl8pPr lvl="7">
              <a:lnSpc>
                <a:spcPct val="100000"/>
              </a:lnSpc>
              <a:spcBef>
                <a:spcPts val="0"/>
              </a:spcBef>
              <a:spcAft>
                <a:spcPts val="0"/>
              </a:spcAft>
              <a:buClr>
                <a:schemeClr val="accent6"/>
              </a:buClr>
              <a:buSzPts val="2400"/>
              <a:buNone/>
              <a:defRPr sz="2400">
                <a:solidFill>
                  <a:schemeClr val="accent6"/>
                </a:solidFill>
              </a:defRPr>
            </a:lvl8pPr>
            <a:lvl9pPr lvl="8">
              <a:lnSpc>
                <a:spcPct val="100000"/>
              </a:lnSpc>
              <a:spcBef>
                <a:spcPts val="0"/>
              </a:spcBef>
              <a:spcAft>
                <a:spcPts val="0"/>
              </a:spcAft>
              <a:buClr>
                <a:schemeClr val="accent6"/>
              </a:buClr>
              <a:buSzPts val="2400"/>
              <a:buNone/>
              <a:defRPr sz="2400">
                <a:solidFill>
                  <a:schemeClr val="accent6"/>
                </a:solidFill>
              </a:defRPr>
            </a:lvl9pPr>
          </a:lstStyle>
          <a:p>
            <a:endParaRPr/>
          </a:p>
        </p:txBody>
      </p:sp>
      <p:sp>
        <p:nvSpPr>
          <p:cNvPr id="15" name="Google Shape;15;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6"/>
        <p:cNvGrpSpPr/>
        <p:nvPr/>
      </p:nvGrpSpPr>
      <p:grpSpPr>
        <a:xfrm>
          <a:off x="0" y="0"/>
          <a:ext cx="0" cy="0"/>
          <a:chOff x="0" y="0"/>
          <a:chExt cx="0" cy="0"/>
        </a:xfrm>
      </p:grpSpPr>
      <p:sp>
        <p:nvSpPr>
          <p:cNvPr id="57" name="Google Shape;57;p11"/>
          <p:cNvSpPr/>
          <p:nvPr/>
        </p:nvSpPr>
        <p:spPr>
          <a:xfrm>
            <a:off x="586721" y="0"/>
            <a:ext cx="7970700" cy="66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1"/>
          <p:cNvSpPr/>
          <p:nvPr/>
        </p:nvSpPr>
        <p:spPr>
          <a:xfrm>
            <a:off x="586721" y="5076900"/>
            <a:ext cx="7970700" cy="66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1"/>
          <p:cNvSpPr txBox="1">
            <a:spLocks noGrp="1"/>
          </p:cNvSpPr>
          <p:nvPr>
            <p:ph type="title" hasCustomPrompt="1"/>
          </p:nvPr>
        </p:nvSpPr>
        <p:spPr>
          <a:xfrm>
            <a:off x="586725" y="1353788"/>
            <a:ext cx="79707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accent6"/>
              </a:buClr>
              <a:buSzPts val="10800"/>
              <a:buNone/>
              <a:defRPr sz="10800">
                <a:solidFill>
                  <a:schemeClr val="accent6"/>
                </a:solidFill>
              </a:defRPr>
            </a:lvl1pPr>
            <a:lvl2pPr lvl="1" algn="ctr">
              <a:spcBef>
                <a:spcPts val="0"/>
              </a:spcBef>
              <a:spcAft>
                <a:spcPts val="0"/>
              </a:spcAft>
              <a:buClr>
                <a:schemeClr val="accent6"/>
              </a:buClr>
              <a:buSzPts val="10800"/>
              <a:buNone/>
              <a:defRPr sz="10800">
                <a:solidFill>
                  <a:schemeClr val="accent6"/>
                </a:solidFill>
              </a:defRPr>
            </a:lvl2pPr>
            <a:lvl3pPr lvl="2" algn="ctr">
              <a:spcBef>
                <a:spcPts val="0"/>
              </a:spcBef>
              <a:spcAft>
                <a:spcPts val="0"/>
              </a:spcAft>
              <a:buClr>
                <a:schemeClr val="accent6"/>
              </a:buClr>
              <a:buSzPts val="10800"/>
              <a:buNone/>
              <a:defRPr sz="10800">
                <a:solidFill>
                  <a:schemeClr val="accent6"/>
                </a:solidFill>
              </a:defRPr>
            </a:lvl3pPr>
            <a:lvl4pPr lvl="3" algn="ctr">
              <a:spcBef>
                <a:spcPts val="0"/>
              </a:spcBef>
              <a:spcAft>
                <a:spcPts val="0"/>
              </a:spcAft>
              <a:buClr>
                <a:schemeClr val="accent6"/>
              </a:buClr>
              <a:buSzPts val="10800"/>
              <a:buNone/>
              <a:defRPr sz="10800">
                <a:solidFill>
                  <a:schemeClr val="accent6"/>
                </a:solidFill>
              </a:defRPr>
            </a:lvl4pPr>
            <a:lvl5pPr lvl="4" algn="ctr">
              <a:spcBef>
                <a:spcPts val="0"/>
              </a:spcBef>
              <a:spcAft>
                <a:spcPts val="0"/>
              </a:spcAft>
              <a:buClr>
                <a:schemeClr val="accent6"/>
              </a:buClr>
              <a:buSzPts val="10800"/>
              <a:buNone/>
              <a:defRPr sz="10800">
                <a:solidFill>
                  <a:schemeClr val="accent6"/>
                </a:solidFill>
              </a:defRPr>
            </a:lvl5pPr>
            <a:lvl6pPr lvl="5" algn="ctr">
              <a:spcBef>
                <a:spcPts val="0"/>
              </a:spcBef>
              <a:spcAft>
                <a:spcPts val="0"/>
              </a:spcAft>
              <a:buClr>
                <a:schemeClr val="accent6"/>
              </a:buClr>
              <a:buSzPts val="10800"/>
              <a:buNone/>
              <a:defRPr sz="10800">
                <a:solidFill>
                  <a:schemeClr val="accent6"/>
                </a:solidFill>
              </a:defRPr>
            </a:lvl6pPr>
            <a:lvl7pPr lvl="6" algn="ctr">
              <a:spcBef>
                <a:spcPts val="0"/>
              </a:spcBef>
              <a:spcAft>
                <a:spcPts val="0"/>
              </a:spcAft>
              <a:buClr>
                <a:schemeClr val="accent6"/>
              </a:buClr>
              <a:buSzPts val="10800"/>
              <a:buNone/>
              <a:defRPr sz="10800">
                <a:solidFill>
                  <a:schemeClr val="accent6"/>
                </a:solidFill>
              </a:defRPr>
            </a:lvl7pPr>
            <a:lvl8pPr lvl="7" algn="ctr">
              <a:spcBef>
                <a:spcPts val="0"/>
              </a:spcBef>
              <a:spcAft>
                <a:spcPts val="0"/>
              </a:spcAft>
              <a:buClr>
                <a:schemeClr val="accent6"/>
              </a:buClr>
              <a:buSzPts val="10800"/>
              <a:buNone/>
              <a:defRPr sz="10800">
                <a:solidFill>
                  <a:schemeClr val="accent6"/>
                </a:solidFill>
              </a:defRPr>
            </a:lvl8pPr>
            <a:lvl9pPr lvl="8" algn="ctr">
              <a:spcBef>
                <a:spcPts val="0"/>
              </a:spcBef>
              <a:spcAft>
                <a:spcPts val="0"/>
              </a:spcAft>
              <a:buClr>
                <a:schemeClr val="accent6"/>
              </a:buClr>
              <a:buSzPts val="10800"/>
              <a:buNone/>
              <a:defRPr sz="10800">
                <a:solidFill>
                  <a:schemeClr val="accent6"/>
                </a:solidFill>
              </a:defRPr>
            </a:lvl9pPr>
          </a:lstStyle>
          <a:p>
            <a:r>
              <a:t>xx%</a:t>
            </a:r>
          </a:p>
        </p:txBody>
      </p:sp>
      <p:sp>
        <p:nvSpPr>
          <p:cNvPr id="60" name="Google Shape;60;p11"/>
          <p:cNvSpPr txBox="1">
            <a:spLocks noGrp="1"/>
          </p:cNvSpPr>
          <p:nvPr>
            <p:ph type="body" idx="1"/>
          </p:nvPr>
        </p:nvSpPr>
        <p:spPr>
          <a:xfrm>
            <a:off x="586725" y="2968388"/>
            <a:ext cx="79707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61" name="Google Shape;61;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Google Shape;63;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6"/>
        <p:cNvGrpSpPr/>
        <p:nvPr/>
      </p:nvGrpSpPr>
      <p:grpSpPr>
        <a:xfrm>
          <a:off x="0" y="0"/>
          <a:ext cx="0" cy="0"/>
          <a:chOff x="0" y="0"/>
          <a:chExt cx="0" cy="0"/>
        </a:xfrm>
      </p:grpSpPr>
      <p:sp>
        <p:nvSpPr>
          <p:cNvPr id="17" name="Google Shape;17;p3"/>
          <p:cNvSpPr/>
          <p:nvPr/>
        </p:nvSpPr>
        <p:spPr>
          <a:xfrm>
            <a:off x="586721" y="5076900"/>
            <a:ext cx="7970700" cy="66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3"/>
          <p:cNvSpPr/>
          <p:nvPr/>
        </p:nvSpPr>
        <p:spPr>
          <a:xfrm>
            <a:off x="586721" y="0"/>
            <a:ext cx="7970700" cy="66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3"/>
          <p:cNvSpPr txBox="1">
            <a:spLocks noGrp="1"/>
          </p:cNvSpPr>
          <p:nvPr>
            <p:ph type="title"/>
          </p:nvPr>
        </p:nvSpPr>
        <p:spPr>
          <a:xfrm>
            <a:off x="509550" y="1921350"/>
            <a:ext cx="8124900" cy="1300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20" name="Google Shape;20;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sp>
        <p:nvSpPr>
          <p:cNvPr id="22" name="Google Shape;22;p4"/>
          <p:cNvSpPr/>
          <p:nvPr/>
        </p:nvSpPr>
        <p:spPr>
          <a:xfrm>
            <a:off x="-125" y="5045700"/>
            <a:ext cx="9144000" cy="978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3" name="Google Shape;23;p4"/>
          <p:cNvCxnSpPr/>
          <p:nvPr/>
        </p:nvCxnSpPr>
        <p:spPr>
          <a:xfrm>
            <a:off x="419425" y="1154195"/>
            <a:ext cx="385200" cy="0"/>
          </a:xfrm>
          <a:prstGeom prst="straightConnector1">
            <a:avLst/>
          </a:prstGeom>
          <a:noFill/>
          <a:ln w="28575" cap="flat" cmpd="sng">
            <a:solidFill>
              <a:schemeClr val="dk1"/>
            </a:solidFill>
            <a:prstDash val="solid"/>
            <a:round/>
            <a:headEnd type="none" w="sm" len="sm"/>
            <a:tailEnd type="none" w="sm" len="sm"/>
          </a:ln>
        </p:spPr>
      </p:cxnSp>
      <p:sp>
        <p:nvSpPr>
          <p:cNvPr id="24" name="Google Shape;24;p4"/>
          <p:cNvSpPr txBox="1">
            <a:spLocks noGrp="1"/>
          </p:cNvSpPr>
          <p:nvPr>
            <p:ph type="title"/>
          </p:nvPr>
        </p:nvSpPr>
        <p:spPr>
          <a:xfrm>
            <a:off x="311700" y="372725"/>
            <a:ext cx="8520600" cy="645000"/>
          </a:xfrm>
          <a:prstGeom prst="rect">
            <a:avLst/>
          </a:prstGeom>
        </p:spPr>
        <p:txBody>
          <a:bodyPr spcFirstLastPara="1" wrap="square" lIns="91425" tIns="91425" rIns="91425" bIns="91425" anchor="t" anchorCtr="0">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5" name="Google Shape;25;p4"/>
          <p:cNvSpPr txBox="1">
            <a:spLocks noGrp="1"/>
          </p:cNvSpPr>
          <p:nvPr>
            <p:ph type="body" idx="1"/>
          </p:nvPr>
        </p:nvSpPr>
        <p:spPr>
          <a:xfrm>
            <a:off x="311700" y="1417800"/>
            <a:ext cx="8520600" cy="31509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6" name="Google Shape;26;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7"/>
        <p:cNvGrpSpPr/>
        <p:nvPr/>
      </p:nvGrpSpPr>
      <p:grpSpPr>
        <a:xfrm>
          <a:off x="0" y="0"/>
          <a:ext cx="0" cy="0"/>
          <a:chOff x="0" y="0"/>
          <a:chExt cx="0" cy="0"/>
        </a:xfrm>
      </p:grpSpPr>
      <p:cxnSp>
        <p:nvCxnSpPr>
          <p:cNvPr id="28" name="Google Shape;28;p5"/>
          <p:cNvCxnSpPr/>
          <p:nvPr/>
        </p:nvCxnSpPr>
        <p:spPr>
          <a:xfrm>
            <a:off x="419425" y="1154195"/>
            <a:ext cx="385200" cy="0"/>
          </a:xfrm>
          <a:prstGeom prst="straightConnector1">
            <a:avLst/>
          </a:prstGeom>
          <a:noFill/>
          <a:ln w="28575" cap="flat" cmpd="sng">
            <a:solidFill>
              <a:schemeClr val="dk1"/>
            </a:solidFill>
            <a:prstDash val="solid"/>
            <a:round/>
            <a:headEnd type="none" w="sm" len="sm"/>
            <a:tailEnd type="none" w="sm" len="sm"/>
          </a:ln>
        </p:spPr>
      </p:cxnSp>
      <p:sp>
        <p:nvSpPr>
          <p:cNvPr id="29" name="Google Shape;29;p5"/>
          <p:cNvSpPr txBox="1">
            <a:spLocks noGrp="1"/>
          </p:cNvSpPr>
          <p:nvPr>
            <p:ph type="title"/>
          </p:nvPr>
        </p:nvSpPr>
        <p:spPr>
          <a:xfrm>
            <a:off x="311700" y="372725"/>
            <a:ext cx="8520600" cy="645000"/>
          </a:xfrm>
          <a:prstGeom prst="rect">
            <a:avLst/>
          </a:prstGeom>
        </p:spPr>
        <p:txBody>
          <a:bodyPr spcFirstLastPara="1" wrap="square" lIns="91425" tIns="91425" rIns="91425" bIns="91425" anchor="t" anchorCtr="0">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0" name="Google Shape;30;p5"/>
          <p:cNvSpPr txBox="1">
            <a:spLocks noGrp="1"/>
          </p:cNvSpPr>
          <p:nvPr>
            <p:ph type="body" idx="1"/>
          </p:nvPr>
        </p:nvSpPr>
        <p:spPr>
          <a:xfrm>
            <a:off x="311700" y="1417950"/>
            <a:ext cx="3999900" cy="3150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5"/>
          <p:cNvSpPr txBox="1">
            <a:spLocks noGrp="1"/>
          </p:cNvSpPr>
          <p:nvPr>
            <p:ph type="body" idx="2"/>
          </p:nvPr>
        </p:nvSpPr>
        <p:spPr>
          <a:xfrm>
            <a:off x="4832400" y="1417950"/>
            <a:ext cx="3999900" cy="3150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2" name="Google Shape;32;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311700" y="372725"/>
            <a:ext cx="8520600" cy="645000"/>
          </a:xfrm>
          <a:prstGeom prst="rect">
            <a:avLst/>
          </a:prstGeom>
        </p:spPr>
        <p:txBody>
          <a:bodyPr spcFirstLastPara="1" wrap="square" lIns="91425" tIns="91425" rIns="91425" bIns="91425" anchor="t" anchorCtr="0">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5" name="Google Shape;35;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cxnSp>
        <p:nvCxnSpPr>
          <p:cNvPr id="37" name="Google Shape;37;p7"/>
          <p:cNvCxnSpPr/>
          <p:nvPr/>
        </p:nvCxnSpPr>
        <p:spPr>
          <a:xfrm>
            <a:off x="411044" y="1417772"/>
            <a:ext cx="385200" cy="0"/>
          </a:xfrm>
          <a:prstGeom prst="straightConnector1">
            <a:avLst/>
          </a:prstGeom>
          <a:noFill/>
          <a:ln w="28575" cap="flat" cmpd="sng">
            <a:solidFill>
              <a:schemeClr val="dk1"/>
            </a:solidFill>
            <a:prstDash val="solid"/>
            <a:round/>
            <a:headEnd type="none" w="sm" len="sm"/>
            <a:tailEnd type="none" w="sm" len="sm"/>
          </a:ln>
        </p:spPr>
      </p:cxnSp>
      <p:sp>
        <p:nvSpPr>
          <p:cNvPr id="38" name="Google Shape;38;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9" name="Google Shape;39;p7"/>
          <p:cNvSpPr txBox="1">
            <a:spLocks noGrp="1"/>
          </p:cNvSpPr>
          <p:nvPr>
            <p:ph type="body" idx="1"/>
          </p:nvPr>
        </p:nvSpPr>
        <p:spPr>
          <a:xfrm>
            <a:off x="311700" y="1640350"/>
            <a:ext cx="2808000" cy="29289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0" name="Google Shape;40;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1"/>
        <p:cNvGrpSpPr/>
        <p:nvPr/>
      </p:nvGrpSpPr>
      <p:grpSpPr>
        <a:xfrm>
          <a:off x="0" y="0"/>
          <a:ext cx="0" cy="0"/>
          <a:chOff x="0" y="0"/>
          <a:chExt cx="0" cy="0"/>
        </a:xfrm>
      </p:grpSpPr>
      <p:sp>
        <p:nvSpPr>
          <p:cNvPr id="42" name="Google Shape;42;p8"/>
          <p:cNvSpPr/>
          <p:nvPr/>
        </p:nvSpPr>
        <p:spPr>
          <a:xfrm>
            <a:off x="586721" y="0"/>
            <a:ext cx="7970700" cy="66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8"/>
          <p:cNvSpPr/>
          <p:nvPr/>
        </p:nvSpPr>
        <p:spPr>
          <a:xfrm>
            <a:off x="586721" y="5076900"/>
            <a:ext cx="7970700" cy="66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45" name="Google Shape;4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6"/>
        <p:cNvGrpSpPr/>
        <p:nvPr/>
      </p:nvGrpSpPr>
      <p:grpSpPr>
        <a:xfrm>
          <a:off x="0" y="0"/>
          <a:ext cx="0" cy="0"/>
          <a:chOff x="0" y="0"/>
          <a:chExt cx="0" cy="0"/>
        </a:xfrm>
      </p:grpSpPr>
      <p:sp>
        <p:nvSpPr>
          <p:cNvPr id="47" name="Google Shape;47;p9"/>
          <p:cNvSpPr/>
          <p:nvPr/>
        </p:nvSpPr>
        <p:spPr>
          <a:xfrm>
            <a:off x="4572000" y="-10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8" name="Google Shape;48;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9" name="Google Shape;49;p9"/>
          <p:cNvSpPr txBox="1">
            <a:spLocks noGrp="1"/>
          </p:cNvSpPr>
          <p:nvPr>
            <p:ph type="title"/>
          </p:nvPr>
        </p:nvSpPr>
        <p:spPr>
          <a:xfrm>
            <a:off x="265500" y="1084625"/>
            <a:ext cx="4045200" cy="17070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0" name="Google Shape;50;p9"/>
          <p:cNvSpPr txBox="1">
            <a:spLocks noGrp="1"/>
          </p:cNvSpPr>
          <p:nvPr>
            <p:ph type="subTitle" idx="1"/>
          </p:nvPr>
        </p:nvSpPr>
        <p:spPr>
          <a:xfrm>
            <a:off x="265500" y="2845200"/>
            <a:ext cx="4045200" cy="14217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accent6"/>
              </a:buClr>
              <a:buSzPts val="2100"/>
              <a:buNone/>
              <a:defRPr sz="2100">
                <a:solidFill>
                  <a:schemeClr val="accent6"/>
                </a:solidFill>
              </a:defRPr>
            </a:lvl1pPr>
            <a:lvl2pPr lvl="1" algn="ctr">
              <a:lnSpc>
                <a:spcPct val="100000"/>
              </a:lnSpc>
              <a:spcBef>
                <a:spcPts val="0"/>
              </a:spcBef>
              <a:spcAft>
                <a:spcPts val="0"/>
              </a:spcAft>
              <a:buClr>
                <a:schemeClr val="accent6"/>
              </a:buClr>
              <a:buSzPts val="2100"/>
              <a:buNone/>
              <a:defRPr sz="2100">
                <a:solidFill>
                  <a:schemeClr val="accent6"/>
                </a:solidFill>
              </a:defRPr>
            </a:lvl2pPr>
            <a:lvl3pPr lvl="2" algn="ctr">
              <a:lnSpc>
                <a:spcPct val="100000"/>
              </a:lnSpc>
              <a:spcBef>
                <a:spcPts val="0"/>
              </a:spcBef>
              <a:spcAft>
                <a:spcPts val="0"/>
              </a:spcAft>
              <a:buClr>
                <a:schemeClr val="accent6"/>
              </a:buClr>
              <a:buSzPts val="2100"/>
              <a:buNone/>
              <a:defRPr sz="2100">
                <a:solidFill>
                  <a:schemeClr val="accent6"/>
                </a:solidFill>
              </a:defRPr>
            </a:lvl3pPr>
            <a:lvl4pPr lvl="3" algn="ctr">
              <a:lnSpc>
                <a:spcPct val="100000"/>
              </a:lnSpc>
              <a:spcBef>
                <a:spcPts val="0"/>
              </a:spcBef>
              <a:spcAft>
                <a:spcPts val="0"/>
              </a:spcAft>
              <a:buClr>
                <a:schemeClr val="accent6"/>
              </a:buClr>
              <a:buSzPts val="2100"/>
              <a:buNone/>
              <a:defRPr sz="2100">
                <a:solidFill>
                  <a:schemeClr val="accent6"/>
                </a:solidFill>
              </a:defRPr>
            </a:lvl4pPr>
            <a:lvl5pPr lvl="4" algn="ctr">
              <a:lnSpc>
                <a:spcPct val="100000"/>
              </a:lnSpc>
              <a:spcBef>
                <a:spcPts val="0"/>
              </a:spcBef>
              <a:spcAft>
                <a:spcPts val="0"/>
              </a:spcAft>
              <a:buClr>
                <a:schemeClr val="accent6"/>
              </a:buClr>
              <a:buSzPts val="2100"/>
              <a:buNone/>
              <a:defRPr sz="2100">
                <a:solidFill>
                  <a:schemeClr val="accent6"/>
                </a:solidFill>
              </a:defRPr>
            </a:lvl5pPr>
            <a:lvl6pPr lvl="5" algn="ctr">
              <a:lnSpc>
                <a:spcPct val="100000"/>
              </a:lnSpc>
              <a:spcBef>
                <a:spcPts val="0"/>
              </a:spcBef>
              <a:spcAft>
                <a:spcPts val="0"/>
              </a:spcAft>
              <a:buClr>
                <a:schemeClr val="accent6"/>
              </a:buClr>
              <a:buSzPts val="2100"/>
              <a:buNone/>
              <a:defRPr sz="2100">
                <a:solidFill>
                  <a:schemeClr val="accent6"/>
                </a:solidFill>
              </a:defRPr>
            </a:lvl6pPr>
            <a:lvl7pPr lvl="6" algn="ctr">
              <a:lnSpc>
                <a:spcPct val="100000"/>
              </a:lnSpc>
              <a:spcBef>
                <a:spcPts val="0"/>
              </a:spcBef>
              <a:spcAft>
                <a:spcPts val="0"/>
              </a:spcAft>
              <a:buClr>
                <a:schemeClr val="accent6"/>
              </a:buClr>
              <a:buSzPts val="2100"/>
              <a:buNone/>
              <a:defRPr sz="2100">
                <a:solidFill>
                  <a:schemeClr val="accent6"/>
                </a:solidFill>
              </a:defRPr>
            </a:lvl7pPr>
            <a:lvl8pPr lvl="7" algn="ctr">
              <a:lnSpc>
                <a:spcPct val="100000"/>
              </a:lnSpc>
              <a:spcBef>
                <a:spcPts val="0"/>
              </a:spcBef>
              <a:spcAft>
                <a:spcPts val="0"/>
              </a:spcAft>
              <a:buClr>
                <a:schemeClr val="accent6"/>
              </a:buClr>
              <a:buSzPts val="2100"/>
              <a:buNone/>
              <a:defRPr sz="2100">
                <a:solidFill>
                  <a:schemeClr val="accent6"/>
                </a:solidFill>
              </a:defRPr>
            </a:lvl8pPr>
            <a:lvl9pPr lvl="8" algn="ctr">
              <a:lnSpc>
                <a:spcPct val="100000"/>
              </a:lnSpc>
              <a:spcBef>
                <a:spcPts val="0"/>
              </a:spcBef>
              <a:spcAft>
                <a:spcPts val="0"/>
              </a:spcAft>
              <a:buClr>
                <a:schemeClr val="accent6"/>
              </a:buClr>
              <a:buSzPts val="2100"/>
              <a:buNone/>
              <a:defRPr sz="2100">
                <a:solidFill>
                  <a:schemeClr val="accent6"/>
                </a:solidFill>
              </a:defRPr>
            </a:lvl9pPr>
          </a:lstStyle>
          <a:p>
            <a:endParaRPr/>
          </a:p>
        </p:txBody>
      </p:sp>
      <p:sp>
        <p:nvSpPr>
          <p:cNvPr id="51" name="Google Shape;51;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accent1"/>
              </a:buClr>
              <a:buSzPts val="1800"/>
              <a:buChar char="●"/>
              <a:defRPr>
                <a:solidFill>
                  <a:schemeClr val="accent1"/>
                </a:solidFill>
              </a:defRPr>
            </a:lvl1pPr>
            <a:lvl2pPr marL="914400" lvl="1" indent="-317500">
              <a:spcBef>
                <a:spcPts val="0"/>
              </a:spcBef>
              <a:spcAft>
                <a:spcPts val="0"/>
              </a:spcAft>
              <a:buClr>
                <a:schemeClr val="accent1"/>
              </a:buClr>
              <a:buSzPts val="1400"/>
              <a:buChar char="○"/>
              <a:defRPr>
                <a:solidFill>
                  <a:schemeClr val="accent1"/>
                </a:solidFill>
              </a:defRPr>
            </a:lvl2pPr>
            <a:lvl3pPr marL="1371600" lvl="2" indent="-317500">
              <a:spcBef>
                <a:spcPts val="0"/>
              </a:spcBef>
              <a:spcAft>
                <a:spcPts val="0"/>
              </a:spcAft>
              <a:buClr>
                <a:schemeClr val="accent1"/>
              </a:buClr>
              <a:buSzPts val="1400"/>
              <a:buChar char="■"/>
              <a:defRPr>
                <a:solidFill>
                  <a:schemeClr val="accent1"/>
                </a:solidFill>
              </a:defRPr>
            </a:lvl3pPr>
            <a:lvl4pPr marL="1828800" lvl="3" indent="-317500">
              <a:spcBef>
                <a:spcPts val="0"/>
              </a:spcBef>
              <a:spcAft>
                <a:spcPts val="0"/>
              </a:spcAft>
              <a:buClr>
                <a:schemeClr val="accent1"/>
              </a:buClr>
              <a:buSzPts val="1400"/>
              <a:buChar char="●"/>
              <a:defRPr>
                <a:solidFill>
                  <a:schemeClr val="accent1"/>
                </a:solidFill>
              </a:defRPr>
            </a:lvl4pPr>
            <a:lvl5pPr marL="2286000" lvl="4" indent="-317500">
              <a:spcBef>
                <a:spcPts val="0"/>
              </a:spcBef>
              <a:spcAft>
                <a:spcPts val="0"/>
              </a:spcAft>
              <a:buClr>
                <a:schemeClr val="accent1"/>
              </a:buClr>
              <a:buSzPts val="1400"/>
              <a:buChar char="○"/>
              <a:defRPr>
                <a:solidFill>
                  <a:schemeClr val="accent1"/>
                </a:solidFill>
              </a:defRPr>
            </a:lvl5pPr>
            <a:lvl6pPr marL="2743200" lvl="5" indent="-317500">
              <a:spcBef>
                <a:spcPts val="0"/>
              </a:spcBef>
              <a:spcAft>
                <a:spcPts val="0"/>
              </a:spcAft>
              <a:buClr>
                <a:schemeClr val="accent1"/>
              </a:buClr>
              <a:buSzPts val="1400"/>
              <a:buChar char="■"/>
              <a:defRPr>
                <a:solidFill>
                  <a:schemeClr val="accent1"/>
                </a:solidFill>
              </a:defRPr>
            </a:lvl6pPr>
            <a:lvl7pPr marL="3200400" lvl="6" indent="-317500">
              <a:spcBef>
                <a:spcPts val="0"/>
              </a:spcBef>
              <a:spcAft>
                <a:spcPts val="0"/>
              </a:spcAft>
              <a:buClr>
                <a:schemeClr val="accent1"/>
              </a:buClr>
              <a:buSzPts val="1400"/>
              <a:buChar char="●"/>
              <a:defRPr>
                <a:solidFill>
                  <a:schemeClr val="accent1"/>
                </a:solidFill>
              </a:defRPr>
            </a:lvl7pPr>
            <a:lvl8pPr marL="3657600" lvl="7" indent="-317500">
              <a:spcBef>
                <a:spcPts val="0"/>
              </a:spcBef>
              <a:spcAft>
                <a:spcPts val="0"/>
              </a:spcAft>
              <a:buClr>
                <a:schemeClr val="accent1"/>
              </a:buClr>
              <a:buSzPts val="1400"/>
              <a:buChar char="○"/>
              <a:defRPr>
                <a:solidFill>
                  <a:schemeClr val="accent1"/>
                </a:solidFill>
              </a:defRPr>
            </a:lvl8pPr>
            <a:lvl9pPr marL="4114800" lvl="8" indent="-317500">
              <a:spcBef>
                <a:spcPts val="0"/>
              </a:spcBef>
              <a:spcAft>
                <a:spcPts val="0"/>
              </a:spcAft>
              <a:buClr>
                <a:schemeClr val="accent1"/>
              </a:buClr>
              <a:buSzPts val="1400"/>
              <a:buChar char="■"/>
              <a:defRPr>
                <a:solidFill>
                  <a:schemeClr val="accent1"/>
                </a:solidFill>
              </a:defRPr>
            </a:lvl9pPr>
          </a:lstStyle>
          <a:p>
            <a:endParaRPr/>
          </a:p>
        </p:txBody>
      </p:sp>
      <p:sp>
        <p:nvSpPr>
          <p:cNvPr id="52" name="Google Shape;52;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3"/>
        <p:cNvGrpSpPr/>
        <p:nvPr/>
      </p:nvGrpSpPr>
      <p:grpSpPr>
        <a:xfrm>
          <a:off x="0" y="0"/>
          <a:ext cx="0" cy="0"/>
          <a:chOff x="0" y="0"/>
          <a:chExt cx="0" cy="0"/>
        </a:xfrm>
      </p:grpSpPr>
      <p:sp>
        <p:nvSpPr>
          <p:cNvPr id="54" name="Google Shape;54;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55" name="Google Shape;55;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blue-go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72725"/>
            <a:ext cx="8520600" cy="6450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9pPr>
          </a:lstStyle>
          <a:p>
            <a:endParaRPr/>
          </a:p>
        </p:txBody>
      </p:sp>
      <p:sp>
        <p:nvSpPr>
          <p:cNvPr id="7" name="Google Shape;7;p1"/>
          <p:cNvSpPr txBox="1">
            <a:spLocks noGrp="1"/>
          </p:cNvSpPr>
          <p:nvPr>
            <p:ph type="body" idx="1"/>
          </p:nvPr>
        </p:nvSpPr>
        <p:spPr>
          <a:xfrm>
            <a:off x="311700" y="1417800"/>
            <a:ext cx="8520600" cy="31509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1"/>
              </a:buClr>
              <a:buSzPts val="1800"/>
              <a:buFont typeface="Lato"/>
              <a:buChar char="●"/>
              <a:defRPr sz="1800">
                <a:solidFill>
                  <a:schemeClr val="dk1"/>
                </a:solidFill>
                <a:latin typeface="Lato"/>
                <a:ea typeface="Lato"/>
                <a:cs typeface="Lato"/>
                <a:sym typeface="Lato"/>
              </a:defRPr>
            </a:lvl1pPr>
            <a:lvl2pPr marL="914400" lvl="1" indent="-3175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2pPr>
            <a:lvl3pPr marL="1371600" lvl="2" indent="-3175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3pPr>
            <a:lvl4pPr marL="1828800" lvl="3" indent="-3175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4pPr>
            <a:lvl5pPr marL="2286000" lvl="4" indent="-3175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5pPr>
            <a:lvl6pPr marL="2743200" lvl="5" indent="-3175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6pPr>
            <a:lvl7pPr marL="3200400" lvl="6" indent="-3175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7pPr>
            <a:lvl8pPr marL="3657600" lvl="7" indent="-3175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8pPr>
            <a:lvl9pPr marL="4114800" lvl="8" indent="-3175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1"/>
                </a:solidFill>
                <a:latin typeface="Lato"/>
                <a:ea typeface="Lato"/>
                <a:cs typeface="Lato"/>
                <a:sym typeface="Lato"/>
              </a:defRPr>
            </a:lvl1pPr>
            <a:lvl2pPr lvl="1" algn="r">
              <a:buNone/>
              <a:defRPr sz="1000">
                <a:solidFill>
                  <a:schemeClr val="dk1"/>
                </a:solidFill>
                <a:latin typeface="Lato"/>
                <a:ea typeface="Lato"/>
                <a:cs typeface="Lato"/>
                <a:sym typeface="Lato"/>
              </a:defRPr>
            </a:lvl2pPr>
            <a:lvl3pPr lvl="2" algn="r">
              <a:buNone/>
              <a:defRPr sz="1000">
                <a:solidFill>
                  <a:schemeClr val="dk1"/>
                </a:solidFill>
                <a:latin typeface="Lato"/>
                <a:ea typeface="Lato"/>
                <a:cs typeface="Lato"/>
                <a:sym typeface="Lato"/>
              </a:defRPr>
            </a:lvl3pPr>
            <a:lvl4pPr lvl="3" algn="r">
              <a:buNone/>
              <a:defRPr sz="1000">
                <a:solidFill>
                  <a:schemeClr val="dk1"/>
                </a:solidFill>
                <a:latin typeface="Lato"/>
                <a:ea typeface="Lato"/>
                <a:cs typeface="Lato"/>
                <a:sym typeface="Lato"/>
              </a:defRPr>
            </a:lvl4pPr>
            <a:lvl5pPr lvl="4" algn="r">
              <a:buNone/>
              <a:defRPr sz="1000">
                <a:solidFill>
                  <a:schemeClr val="dk1"/>
                </a:solidFill>
                <a:latin typeface="Lato"/>
                <a:ea typeface="Lato"/>
                <a:cs typeface="Lato"/>
                <a:sym typeface="Lato"/>
              </a:defRPr>
            </a:lvl5pPr>
            <a:lvl6pPr lvl="5" algn="r">
              <a:buNone/>
              <a:defRPr sz="1000">
                <a:solidFill>
                  <a:schemeClr val="dk1"/>
                </a:solidFill>
                <a:latin typeface="Lato"/>
                <a:ea typeface="Lato"/>
                <a:cs typeface="Lato"/>
                <a:sym typeface="Lato"/>
              </a:defRPr>
            </a:lvl6pPr>
            <a:lvl7pPr lvl="6" algn="r">
              <a:buNone/>
              <a:defRPr sz="1000">
                <a:solidFill>
                  <a:schemeClr val="dk1"/>
                </a:solidFill>
                <a:latin typeface="Lato"/>
                <a:ea typeface="Lato"/>
                <a:cs typeface="Lato"/>
                <a:sym typeface="Lato"/>
              </a:defRPr>
            </a:lvl7pPr>
            <a:lvl8pPr lvl="7" algn="r">
              <a:buNone/>
              <a:defRPr sz="1000">
                <a:solidFill>
                  <a:schemeClr val="dk1"/>
                </a:solidFill>
                <a:latin typeface="Lato"/>
                <a:ea typeface="Lato"/>
                <a:cs typeface="Lato"/>
                <a:sym typeface="Lato"/>
              </a:defRPr>
            </a:lvl8pPr>
            <a:lvl9pPr lvl="8" algn="r">
              <a:buNone/>
              <a:defRPr sz="1000">
                <a:solidFill>
                  <a:schemeClr val="dk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3"/>
          <p:cNvSpPr txBox="1">
            <a:spLocks noGrp="1"/>
          </p:cNvSpPr>
          <p:nvPr>
            <p:ph type="ctrTitle"/>
          </p:nvPr>
        </p:nvSpPr>
        <p:spPr>
          <a:xfrm>
            <a:off x="630600" y="136800"/>
            <a:ext cx="7893000" cy="1853700"/>
          </a:xfrm>
          <a:prstGeom prst="rect">
            <a:avLst/>
          </a:prstGeom>
        </p:spPr>
        <p:txBody>
          <a:bodyPr spcFirstLastPara="1" wrap="square" lIns="91425" tIns="91425" rIns="91425" bIns="91425" anchor="b" anchorCtr="0">
            <a:normAutofit/>
          </a:bodyPr>
          <a:lstStyle/>
          <a:p>
            <a:pPr marL="0" lvl="0" indent="0" algn="l" rtl="0">
              <a:spcBef>
                <a:spcPts val="1000"/>
              </a:spcBef>
              <a:spcAft>
                <a:spcPts val="0"/>
              </a:spcAft>
              <a:buNone/>
            </a:pPr>
            <a:r>
              <a:rPr lang="en"/>
              <a:t>What is dual-credit like?</a:t>
            </a:r>
            <a:endParaRPr/>
          </a:p>
        </p:txBody>
      </p:sp>
      <p:sp>
        <p:nvSpPr>
          <p:cNvPr id="69" name="Google Shape;69;p13"/>
          <p:cNvSpPr txBox="1">
            <a:spLocks noGrp="1"/>
          </p:cNvSpPr>
          <p:nvPr>
            <p:ph type="subTitle" idx="1"/>
          </p:nvPr>
        </p:nvSpPr>
        <p:spPr>
          <a:xfrm>
            <a:off x="630600" y="3228375"/>
            <a:ext cx="7893000" cy="1274100"/>
          </a:xfrm>
          <a:prstGeom prst="rect">
            <a:avLst/>
          </a:prstGeom>
        </p:spPr>
        <p:txBody>
          <a:bodyPr spcFirstLastPara="1" wrap="square" lIns="91425" tIns="91425" rIns="91425" bIns="91425" anchor="b" anchorCtr="0">
            <a:normAutofit/>
          </a:bodyPr>
          <a:lstStyle/>
          <a:p>
            <a:pPr marL="0" lvl="0" indent="0" algn="l" rtl="0">
              <a:spcBef>
                <a:spcPts val="1000"/>
              </a:spcBef>
              <a:spcAft>
                <a:spcPts val="0"/>
              </a:spcAft>
              <a:buNone/>
            </a:pPr>
            <a:r>
              <a:rPr lang="en"/>
              <a:t>MFHS Dual-Credit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4"/>
          <p:cNvSpPr txBox="1">
            <a:spLocks noGrp="1"/>
          </p:cNvSpPr>
          <p:nvPr>
            <p:ph type="title"/>
          </p:nvPr>
        </p:nvSpPr>
        <p:spPr>
          <a:xfrm>
            <a:off x="311700" y="372725"/>
            <a:ext cx="8520600" cy="645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Courses offered - English</a:t>
            </a:r>
            <a:endParaRPr/>
          </a:p>
        </p:txBody>
      </p:sp>
      <p:sp>
        <p:nvSpPr>
          <p:cNvPr id="75" name="Google Shape;75;p14"/>
          <p:cNvSpPr txBox="1">
            <a:spLocks noGrp="1"/>
          </p:cNvSpPr>
          <p:nvPr>
            <p:ph type="body" idx="1"/>
          </p:nvPr>
        </p:nvSpPr>
        <p:spPr>
          <a:xfrm>
            <a:off x="311700" y="1214200"/>
            <a:ext cx="8520600" cy="3693600"/>
          </a:xfrm>
          <a:prstGeom prst="rect">
            <a:avLst/>
          </a:prstGeom>
        </p:spPr>
        <p:txBody>
          <a:bodyPr spcFirstLastPara="1" wrap="square" lIns="91425" tIns="91425" rIns="91425" bIns="91425" anchor="t" anchorCtr="0">
            <a:normAutofit/>
          </a:bodyPr>
          <a:lstStyle/>
          <a:p>
            <a:pPr marL="457200" lvl="0" indent="-355600" algn="l" rtl="0">
              <a:spcBef>
                <a:spcPts val="0"/>
              </a:spcBef>
              <a:spcAft>
                <a:spcPts val="0"/>
              </a:spcAft>
              <a:buSzPts val="2000"/>
              <a:buChar char="●"/>
            </a:pPr>
            <a:r>
              <a:rPr lang="en" sz="2000"/>
              <a:t>ENGL 1301 and 1302</a:t>
            </a:r>
            <a:endParaRPr sz="2000"/>
          </a:p>
          <a:p>
            <a:pPr marL="914400" lvl="1" indent="-330200" algn="l" rtl="0">
              <a:spcBef>
                <a:spcPts val="0"/>
              </a:spcBef>
              <a:spcAft>
                <a:spcPts val="0"/>
              </a:spcAft>
              <a:buSzPts val="1600"/>
              <a:buChar char="○"/>
            </a:pPr>
            <a:r>
              <a:rPr lang="en" sz="1600"/>
              <a:t>Offered for both juniors and seniors</a:t>
            </a:r>
            <a:endParaRPr sz="1600"/>
          </a:p>
          <a:p>
            <a:pPr marL="914400" lvl="1" indent="-330200" algn="l" rtl="0">
              <a:spcBef>
                <a:spcPts val="0"/>
              </a:spcBef>
              <a:spcAft>
                <a:spcPts val="0"/>
              </a:spcAft>
              <a:buSzPts val="1600"/>
              <a:buChar char="○"/>
            </a:pPr>
            <a:r>
              <a:rPr lang="en" sz="1600"/>
              <a:t>What we learn:</a:t>
            </a:r>
            <a:endParaRPr sz="1600"/>
          </a:p>
          <a:p>
            <a:pPr marL="1371600" lvl="2" indent="-330200" algn="l" rtl="0">
              <a:spcBef>
                <a:spcPts val="0"/>
              </a:spcBef>
              <a:spcAft>
                <a:spcPts val="0"/>
              </a:spcAft>
              <a:buSzPts val="1600"/>
              <a:buChar char="■"/>
            </a:pPr>
            <a:r>
              <a:rPr lang="en" sz="1600"/>
              <a:t>1301: Rhetoric - learning about argumentation and rhetorical analysis</a:t>
            </a:r>
            <a:endParaRPr sz="1600"/>
          </a:p>
          <a:p>
            <a:pPr marL="1371600" lvl="2" indent="-330200" algn="l" rtl="0">
              <a:spcBef>
                <a:spcPts val="0"/>
              </a:spcBef>
              <a:spcAft>
                <a:spcPts val="0"/>
              </a:spcAft>
              <a:buSzPts val="1600"/>
              <a:buChar char="■"/>
            </a:pPr>
            <a:r>
              <a:rPr lang="en" sz="1600"/>
              <a:t>1302: Composition - learning about different literary genres (the short story, the novel, poetry, and drama)</a:t>
            </a:r>
            <a:endParaRPr sz="1600"/>
          </a:p>
          <a:p>
            <a:pPr marL="457200" lvl="0" indent="-355600" algn="l" rtl="0">
              <a:spcBef>
                <a:spcPts val="0"/>
              </a:spcBef>
              <a:spcAft>
                <a:spcPts val="0"/>
              </a:spcAft>
              <a:buSzPts val="2000"/>
              <a:buChar char="●"/>
            </a:pPr>
            <a:r>
              <a:rPr lang="en" sz="2000"/>
              <a:t>ENGL 2322 and 2323</a:t>
            </a:r>
            <a:endParaRPr sz="2000"/>
          </a:p>
          <a:p>
            <a:pPr marL="914400" lvl="1" indent="-330200" algn="l" rtl="0">
              <a:spcBef>
                <a:spcPts val="0"/>
              </a:spcBef>
              <a:spcAft>
                <a:spcPts val="0"/>
              </a:spcAft>
              <a:buSzPts val="1600"/>
              <a:buChar char="○"/>
            </a:pPr>
            <a:r>
              <a:rPr lang="en" sz="1600"/>
              <a:t>Offered for seniors</a:t>
            </a:r>
            <a:endParaRPr sz="1600"/>
          </a:p>
          <a:p>
            <a:pPr marL="914400" lvl="1" indent="-330200" algn="l" rtl="0">
              <a:spcBef>
                <a:spcPts val="0"/>
              </a:spcBef>
              <a:spcAft>
                <a:spcPts val="0"/>
              </a:spcAft>
              <a:buSzPts val="1600"/>
              <a:buChar char="○"/>
            </a:pPr>
            <a:r>
              <a:rPr lang="en" sz="1600"/>
              <a:t>What we learn:</a:t>
            </a:r>
            <a:endParaRPr sz="1600"/>
          </a:p>
          <a:p>
            <a:pPr marL="1371600" lvl="2" indent="-330200" algn="l" rtl="0">
              <a:spcBef>
                <a:spcPts val="0"/>
              </a:spcBef>
              <a:spcAft>
                <a:spcPts val="0"/>
              </a:spcAft>
              <a:buSzPts val="1600"/>
              <a:buChar char="■"/>
            </a:pPr>
            <a:r>
              <a:rPr lang="en" sz="1600"/>
              <a:t>2322: British Literature I - Middle Ages through 17th century</a:t>
            </a:r>
            <a:endParaRPr sz="1600"/>
          </a:p>
          <a:p>
            <a:pPr marL="1371600" lvl="2" indent="-330200" algn="l" rtl="0">
              <a:spcBef>
                <a:spcPts val="0"/>
              </a:spcBef>
              <a:spcAft>
                <a:spcPts val="0"/>
              </a:spcAft>
              <a:buSzPts val="1600"/>
              <a:buChar char="■"/>
            </a:pPr>
            <a:r>
              <a:rPr lang="en" sz="1600"/>
              <a:t>2323: British Literature II - The Romantic Period through Contemporary British Literature</a:t>
            </a:r>
            <a:endParaRPr sz="1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5"/>
          <p:cNvSpPr txBox="1">
            <a:spLocks noGrp="1"/>
          </p:cNvSpPr>
          <p:nvPr>
            <p:ph type="title"/>
          </p:nvPr>
        </p:nvSpPr>
        <p:spPr>
          <a:xfrm>
            <a:off x="311700" y="372725"/>
            <a:ext cx="8520600" cy="645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Courses offered - Social Sciences</a:t>
            </a:r>
            <a:endParaRPr/>
          </a:p>
        </p:txBody>
      </p:sp>
      <p:sp>
        <p:nvSpPr>
          <p:cNvPr id="81" name="Google Shape;81;p15"/>
          <p:cNvSpPr txBox="1">
            <a:spLocks noGrp="1"/>
          </p:cNvSpPr>
          <p:nvPr>
            <p:ph type="body" idx="1"/>
          </p:nvPr>
        </p:nvSpPr>
        <p:spPr>
          <a:xfrm>
            <a:off x="311700" y="1417800"/>
            <a:ext cx="8520600" cy="3150900"/>
          </a:xfrm>
          <a:prstGeom prst="rect">
            <a:avLst/>
          </a:prstGeom>
        </p:spPr>
        <p:txBody>
          <a:bodyPr spcFirstLastPara="1" wrap="square" lIns="91425" tIns="91425" rIns="91425" bIns="91425" anchor="t" anchorCtr="0">
            <a:normAutofit/>
          </a:bodyPr>
          <a:lstStyle/>
          <a:p>
            <a:pPr marL="457200" lvl="0" indent="-368300" algn="l" rtl="0">
              <a:spcBef>
                <a:spcPts val="0"/>
              </a:spcBef>
              <a:spcAft>
                <a:spcPts val="0"/>
              </a:spcAft>
              <a:buSzPts val="2200"/>
              <a:buChar char="●"/>
            </a:pPr>
            <a:r>
              <a:rPr lang="en" sz="2200"/>
              <a:t>HIST 1301 and 1302</a:t>
            </a:r>
            <a:endParaRPr sz="2200"/>
          </a:p>
          <a:p>
            <a:pPr marL="914400" lvl="1" indent="-342900" algn="l" rtl="0">
              <a:spcBef>
                <a:spcPts val="0"/>
              </a:spcBef>
              <a:spcAft>
                <a:spcPts val="0"/>
              </a:spcAft>
              <a:buSzPts val="1800"/>
              <a:buChar char="○"/>
            </a:pPr>
            <a:r>
              <a:rPr lang="en" sz="1800"/>
              <a:t>Offered for juniors and seniors</a:t>
            </a:r>
            <a:endParaRPr sz="1800"/>
          </a:p>
          <a:p>
            <a:pPr marL="1371600" lvl="2" indent="-342900" algn="l" rtl="0">
              <a:spcBef>
                <a:spcPts val="0"/>
              </a:spcBef>
              <a:spcAft>
                <a:spcPts val="0"/>
              </a:spcAft>
              <a:buSzPts val="1800"/>
              <a:buChar char="■"/>
            </a:pPr>
            <a:r>
              <a:rPr lang="en" sz="1800"/>
              <a:t>What we learn:</a:t>
            </a:r>
            <a:endParaRPr sz="1800"/>
          </a:p>
          <a:p>
            <a:pPr marL="1828800" lvl="3" indent="-342900" algn="l" rtl="0">
              <a:spcBef>
                <a:spcPts val="0"/>
              </a:spcBef>
              <a:spcAft>
                <a:spcPts val="0"/>
              </a:spcAft>
              <a:buSzPts val="1800"/>
              <a:buChar char="●"/>
            </a:pPr>
            <a:r>
              <a:rPr lang="en" sz="1800"/>
              <a:t>1301: History of the United States through 1877</a:t>
            </a:r>
            <a:endParaRPr sz="1800"/>
          </a:p>
          <a:p>
            <a:pPr marL="1828800" lvl="3" indent="-342900" algn="l" rtl="0">
              <a:spcBef>
                <a:spcPts val="0"/>
              </a:spcBef>
              <a:spcAft>
                <a:spcPts val="0"/>
              </a:spcAft>
              <a:buSzPts val="1800"/>
              <a:buChar char="●"/>
            </a:pPr>
            <a:r>
              <a:rPr lang="en" sz="1800"/>
              <a:t>1302: History of the United States from 1877 - present</a:t>
            </a:r>
            <a:endParaRPr sz="1800"/>
          </a:p>
          <a:p>
            <a:pPr marL="457200" lvl="0" indent="-368300" algn="l" rtl="0">
              <a:spcBef>
                <a:spcPts val="0"/>
              </a:spcBef>
              <a:spcAft>
                <a:spcPts val="0"/>
              </a:spcAft>
              <a:buSzPts val="2200"/>
              <a:buChar char="●"/>
            </a:pPr>
            <a:r>
              <a:rPr lang="en" sz="2200"/>
              <a:t>Gov and Econ </a:t>
            </a:r>
            <a:endParaRPr sz="2200"/>
          </a:p>
          <a:p>
            <a:pPr marL="914400" lvl="1" indent="-342900" algn="l" rtl="0">
              <a:spcBef>
                <a:spcPts val="0"/>
              </a:spcBef>
              <a:spcAft>
                <a:spcPts val="0"/>
              </a:spcAft>
              <a:buSzPts val="1800"/>
              <a:buChar char="○"/>
            </a:pPr>
            <a:r>
              <a:rPr lang="en" sz="1800"/>
              <a:t>Offered either through CTC (online professor) or through Sul Ross (asynchronous course - on your own time)</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6"/>
          <p:cNvSpPr txBox="1">
            <a:spLocks noGrp="1"/>
          </p:cNvSpPr>
          <p:nvPr>
            <p:ph type="title"/>
          </p:nvPr>
        </p:nvSpPr>
        <p:spPr>
          <a:xfrm>
            <a:off x="311700" y="372725"/>
            <a:ext cx="8520600" cy="645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680"/>
              <a:t>Past Student Feedback - What are the benefits of DC?</a:t>
            </a:r>
            <a:endParaRPr sz="2680"/>
          </a:p>
        </p:txBody>
      </p:sp>
      <p:sp>
        <p:nvSpPr>
          <p:cNvPr id="87" name="Google Shape;87;p16"/>
          <p:cNvSpPr txBox="1">
            <a:spLocks noGrp="1"/>
          </p:cNvSpPr>
          <p:nvPr>
            <p:ph type="body" idx="1"/>
          </p:nvPr>
        </p:nvSpPr>
        <p:spPr>
          <a:xfrm>
            <a:off x="311700" y="1294050"/>
            <a:ext cx="8520600" cy="3945900"/>
          </a:xfrm>
          <a:prstGeom prst="rect">
            <a:avLst/>
          </a:prstGeom>
        </p:spPr>
        <p:txBody>
          <a:bodyPr spcFirstLastPara="1" wrap="square" lIns="91425" tIns="91425" rIns="91425" bIns="91425" anchor="t" anchorCtr="0">
            <a:normAutofit fontScale="70000" lnSpcReduction="10000"/>
          </a:bodyPr>
          <a:lstStyle/>
          <a:p>
            <a:pPr marL="457200" lvl="0" indent="-308610" algn="l" rtl="0">
              <a:spcBef>
                <a:spcPts val="1000"/>
              </a:spcBef>
              <a:spcAft>
                <a:spcPts val="0"/>
              </a:spcAft>
              <a:buSzPct val="100000"/>
              <a:buChar char="●"/>
            </a:pPr>
            <a:r>
              <a:rPr lang="en"/>
              <a:t>“I have loved dual credit because the classes </a:t>
            </a:r>
            <a:r>
              <a:rPr lang="en">
                <a:solidFill>
                  <a:schemeClr val="dk2"/>
                </a:solidFill>
                <a:highlight>
                  <a:schemeClr val="accent6"/>
                </a:highlight>
              </a:rPr>
              <a:t>have prepared me for the rigor of college classes,</a:t>
            </a:r>
            <a:r>
              <a:rPr lang="en"/>
              <a:t> and I am graduating with A LOT of college credit hours which is super helpful.”</a:t>
            </a:r>
            <a:endParaRPr/>
          </a:p>
          <a:p>
            <a:pPr marL="457200" lvl="0" indent="-308610" algn="l" rtl="0">
              <a:spcBef>
                <a:spcPts val="1200"/>
              </a:spcBef>
              <a:spcAft>
                <a:spcPts val="0"/>
              </a:spcAft>
              <a:buSzPct val="100000"/>
              <a:buChar char="●"/>
            </a:pPr>
            <a:r>
              <a:rPr lang="en"/>
              <a:t>“Already having English and history credit going into college </a:t>
            </a:r>
            <a:r>
              <a:rPr lang="en">
                <a:solidFill>
                  <a:srgbClr val="000000"/>
                </a:solidFill>
                <a:highlight>
                  <a:schemeClr val="accent6"/>
                </a:highlight>
              </a:rPr>
              <a:t>takes many thousands of dollars out of my student debt.”</a:t>
            </a:r>
            <a:endParaRPr>
              <a:solidFill>
                <a:srgbClr val="000000"/>
              </a:solidFill>
              <a:highlight>
                <a:schemeClr val="accent6"/>
              </a:highlight>
            </a:endParaRPr>
          </a:p>
          <a:p>
            <a:pPr marL="457200" lvl="0" indent="-308610" algn="l" rtl="0">
              <a:spcBef>
                <a:spcPts val="1000"/>
              </a:spcBef>
              <a:spcAft>
                <a:spcPts val="0"/>
              </a:spcAft>
              <a:buSzPct val="100000"/>
              <a:buChar char="●"/>
            </a:pPr>
            <a:r>
              <a:rPr lang="en"/>
              <a:t>“The biggest pro to taking dual credit classes is </a:t>
            </a:r>
            <a:r>
              <a:rPr lang="en">
                <a:solidFill>
                  <a:srgbClr val="000000"/>
                </a:solidFill>
                <a:highlight>
                  <a:schemeClr val="accent6"/>
                </a:highlight>
              </a:rPr>
              <a:t>the amount of money saved</a:t>
            </a:r>
            <a:r>
              <a:rPr lang="en"/>
              <a:t> from taking things.”</a:t>
            </a:r>
            <a:endParaRPr/>
          </a:p>
          <a:p>
            <a:pPr marL="457200" lvl="0" indent="-308610" algn="l" rtl="0">
              <a:spcBef>
                <a:spcPts val="1000"/>
              </a:spcBef>
              <a:spcAft>
                <a:spcPts val="0"/>
              </a:spcAft>
              <a:buSzPct val="100000"/>
              <a:buChar char="●"/>
            </a:pPr>
            <a:r>
              <a:rPr lang="en"/>
              <a:t>“I think that I have benefit most from just the guaranteed college credit. </a:t>
            </a:r>
            <a:r>
              <a:rPr lang="en">
                <a:solidFill>
                  <a:srgbClr val="000000"/>
                </a:solidFill>
                <a:highlight>
                  <a:schemeClr val="accent6"/>
                </a:highlight>
              </a:rPr>
              <a:t>I am someone that is not a good test taker and so I like that if I pass the class I automatically have the class under my belt.</a:t>
            </a:r>
            <a:r>
              <a:rPr lang="en"/>
              <a:t> I also really like how it teaches me how to be better at time management like how it would be like in college.”</a:t>
            </a:r>
            <a:endParaRPr/>
          </a:p>
          <a:p>
            <a:pPr marL="457200" lvl="0" indent="-308610" algn="l" rtl="0">
              <a:spcBef>
                <a:spcPts val="1000"/>
              </a:spcBef>
              <a:spcAft>
                <a:spcPts val="0"/>
              </a:spcAft>
              <a:buSzPct val="100000"/>
              <a:buChar char="●"/>
            </a:pPr>
            <a:r>
              <a:rPr lang="en"/>
              <a:t>“While I was looking at my top colleges throughout this year, </a:t>
            </a:r>
            <a:r>
              <a:rPr lang="en">
                <a:solidFill>
                  <a:srgbClr val="000000"/>
                </a:solidFill>
                <a:highlight>
                  <a:schemeClr val="accent6"/>
                </a:highlight>
              </a:rPr>
              <a:t>I did not find that any of my out-of-state universities wouldn't accept my credit.</a:t>
            </a:r>
            <a:r>
              <a:rPr lang="en"/>
              <a:t> I think it should be encouraged to do research on specific options, but in my experience I don't think there are many public universities that won't accept CTC transfer credits even outside of Texas.”</a:t>
            </a:r>
            <a:endParaRPr/>
          </a:p>
          <a:p>
            <a:pPr marL="457200" lvl="0" indent="-308610" algn="l" rtl="0">
              <a:spcBef>
                <a:spcPts val="1000"/>
              </a:spcBef>
              <a:spcAft>
                <a:spcPts val="0"/>
              </a:spcAft>
              <a:buSzPct val="100000"/>
              <a:buChar char="●"/>
            </a:pPr>
            <a:r>
              <a:rPr lang="en"/>
              <a:t>“I took a college course over the summer in between my junior and senior year and when I was taking the class I was able to pass the class with an A and </a:t>
            </a:r>
            <a:r>
              <a:rPr lang="en">
                <a:solidFill>
                  <a:srgbClr val="000000"/>
                </a:solidFill>
                <a:highlight>
                  <a:schemeClr val="accent6"/>
                </a:highlight>
              </a:rPr>
              <a:t>I have my Dual Credit classes to thank for that.”</a:t>
            </a:r>
            <a:endParaRPr>
              <a:solidFill>
                <a:srgbClr val="000000"/>
              </a:solidFill>
              <a:highlight>
                <a:schemeClr val="accent6"/>
              </a:highlight>
            </a:endParaRPr>
          </a:p>
          <a:p>
            <a:pPr marL="457200" lvl="0" indent="0" algn="l" rtl="0">
              <a:spcBef>
                <a:spcPts val="1000"/>
              </a:spcBef>
              <a:spcAft>
                <a:spcPts val="1200"/>
              </a:spcAft>
              <a:buNone/>
            </a:pPr>
            <a:endParaRPr>
              <a:solidFill>
                <a:srgbClr val="000000"/>
              </a:solidFill>
              <a:highlight>
                <a:schemeClr val="accent6"/>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7"/>
          <p:cNvSpPr txBox="1">
            <a:spLocks noGrp="1"/>
          </p:cNvSpPr>
          <p:nvPr>
            <p:ph type="title"/>
          </p:nvPr>
        </p:nvSpPr>
        <p:spPr>
          <a:xfrm>
            <a:off x="311700" y="372725"/>
            <a:ext cx="8520600" cy="645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On the workload:</a:t>
            </a:r>
            <a:endParaRPr/>
          </a:p>
        </p:txBody>
      </p:sp>
      <p:sp>
        <p:nvSpPr>
          <p:cNvPr id="93" name="Google Shape;93;p17"/>
          <p:cNvSpPr txBox="1">
            <a:spLocks noGrp="1"/>
          </p:cNvSpPr>
          <p:nvPr>
            <p:ph type="body" idx="1"/>
          </p:nvPr>
        </p:nvSpPr>
        <p:spPr>
          <a:xfrm>
            <a:off x="101100" y="1166475"/>
            <a:ext cx="8731200" cy="3612600"/>
          </a:xfrm>
          <a:prstGeom prst="rect">
            <a:avLst/>
          </a:prstGeom>
        </p:spPr>
        <p:txBody>
          <a:bodyPr spcFirstLastPara="1" wrap="square" lIns="91425" tIns="91425" rIns="91425" bIns="91425" anchor="t" anchorCtr="0">
            <a:noAutofit/>
          </a:bodyPr>
          <a:lstStyle/>
          <a:p>
            <a:pPr marL="457200" lvl="0" indent="-306387" algn="l" rtl="0">
              <a:lnSpc>
                <a:spcPct val="105000"/>
              </a:lnSpc>
              <a:spcBef>
                <a:spcPts val="1000"/>
              </a:spcBef>
              <a:spcAft>
                <a:spcPts val="0"/>
              </a:spcAft>
              <a:buSzPts val="1225"/>
              <a:buChar char="●"/>
            </a:pPr>
            <a:r>
              <a:rPr lang="en" sz="1225"/>
              <a:t>“You get college credits for way cheaper. I have learned more in my dual credit classes than in my AP classes because</a:t>
            </a:r>
            <a:r>
              <a:rPr lang="en" sz="1225">
                <a:solidFill>
                  <a:srgbClr val="000000"/>
                </a:solidFill>
                <a:highlight>
                  <a:schemeClr val="accent6"/>
                </a:highlight>
              </a:rPr>
              <a:t> the classes are focused on self paced real world application rather than cramming busy work.”</a:t>
            </a:r>
            <a:endParaRPr sz="1225">
              <a:solidFill>
                <a:srgbClr val="000000"/>
              </a:solidFill>
              <a:highlight>
                <a:schemeClr val="accent6"/>
              </a:highlight>
            </a:endParaRPr>
          </a:p>
          <a:p>
            <a:pPr marL="457200" lvl="0" indent="-306387" algn="l" rtl="0">
              <a:lnSpc>
                <a:spcPct val="105000"/>
              </a:lnSpc>
              <a:spcBef>
                <a:spcPts val="1000"/>
              </a:spcBef>
              <a:spcAft>
                <a:spcPts val="0"/>
              </a:spcAft>
              <a:buSzPts val="1225"/>
              <a:buChar char="●"/>
            </a:pPr>
            <a:r>
              <a:rPr lang="en" sz="1225">
                <a:solidFill>
                  <a:srgbClr val="000000"/>
                </a:solidFill>
                <a:highlight>
                  <a:schemeClr val="accent6"/>
                </a:highlight>
              </a:rPr>
              <a:t>“Significantly less stress than the AP counterpart.</a:t>
            </a:r>
            <a:r>
              <a:rPr lang="en" sz="1225"/>
              <a:t> I am able to set my own pace with the deadlines. I am able to earn credit for courses in college.”</a:t>
            </a:r>
            <a:endParaRPr sz="1225"/>
          </a:p>
          <a:p>
            <a:pPr marL="457200" lvl="0" indent="-306387" algn="l" rtl="0">
              <a:lnSpc>
                <a:spcPct val="105000"/>
              </a:lnSpc>
              <a:spcBef>
                <a:spcPts val="1000"/>
              </a:spcBef>
              <a:spcAft>
                <a:spcPts val="0"/>
              </a:spcAft>
              <a:buSzPts val="1225"/>
              <a:buChar char="●"/>
            </a:pPr>
            <a:r>
              <a:rPr lang="en" sz="1225"/>
              <a:t>“I feel like i'm getting </a:t>
            </a:r>
            <a:r>
              <a:rPr lang="en" sz="1225">
                <a:solidFill>
                  <a:srgbClr val="000000"/>
                </a:solidFill>
                <a:highlight>
                  <a:schemeClr val="accent6"/>
                </a:highlight>
              </a:rPr>
              <a:t>a realistic college experience,</a:t>
            </a:r>
            <a:r>
              <a:rPr lang="en" sz="1225"/>
              <a:t> which helps set my expectations for the workload and teaching styles of my future professors.”</a:t>
            </a:r>
            <a:endParaRPr sz="1225"/>
          </a:p>
          <a:p>
            <a:pPr marL="457200" lvl="0" indent="-306387" algn="l" rtl="0">
              <a:lnSpc>
                <a:spcPct val="105000"/>
              </a:lnSpc>
              <a:spcBef>
                <a:spcPts val="1000"/>
              </a:spcBef>
              <a:spcAft>
                <a:spcPts val="0"/>
              </a:spcAft>
              <a:buSzPts val="1225"/>
              <a:buChar char="●"/>
            </a:pPr>
            <a:r>
              <a:rPr lang="en" sz="1225">
                <a:solidFill>
                  <a:srgbClr val="000000"/>
                </a:solidFill>
                <a:highlight>
                  <a:schemeClr val="accent6"/>
                </a:highlight>
              </a:rPr>
              <a:t>“Any class requires effort to get anything out of it and same goes for dual credit.</a:t>
            </a:r>
            <a:r>
              <a:rPr lang="en" sz="1225"/>
              <a:t> You have to put in the effort in order to get a good grade or the grade you'd like.”</a:t>
            </a:r>
            <a:endParaRPr sz="1225"/>
          </a:p>
          <a:p>
            <a:pPr marL="457200" lvl="0" indent="-306387" algn="l" rtl="0">
              <a:lnSpc>
                <a:spcPct val="105000"/>
              </a:lnSpc>
              <a:spcBef>
                <a:spcPts val="1000"/>
              </a:spcBef>
              <a:spcAft>
                <a:spcPts val="0"/>
              </a:spcAft>
              <a:buSzPts val="1225"/>
              <a:buChar char="●"/>
            </a:pPr>
            <a:r>
              <a:rPr lang="en" sz="1225"/>
              <a:t>“I like the similarities of dual-credit to college schedule. It's not exactly the same but </a:t>
            </a:r>
            <a:r>
              <a:rPr lang="en" sz="1225">
                <a:solidFill>
                  <a:srgbClr val="000000"/>
                </a:solidFill>
                <a:highlight>
                  <a:schemeClr val="accent6"/>
                </a:highlight>
              </a:rPr>
              <a:t>we get a sense of what college will look like before we have to make that transition.”</a:t>
            </a:r>
            <a:endParaRPr sz="1225">
              <a:solidFill>
                <a:srgbClr val="000000"/>
              </a:solidFill>
              <a:highlight>
                <a:schemeClr val="accent6"/>
              </a:highlight>
            </a:endParaRPr>
          </a:p>
          <a:p>
            <a:pPr marL="457200" lvl="0" indent="-306387" algn="l" rtl="0">
              <a:lnSpc>
                <a:spcPct val="105000"/>
              </a:lnSpc>
              <a:spcBef>
                <a:spcPts val="1000"/>
              </a:spcBef>
              <a:spcAft>
                <a:spcPts val="0"/>
              </a:spcAft>
              <a:buSzPts val="1225"/>
              <a:buChar char="●"/>
            </a:pPr>
            <a:r>
              <a:rPr lang="en" sz="1225"/>
              <a:t>“This course work </a:t>
            </a:r>
            <a:r>
              <a:rPr lang="en" sz="1225">
                <a:solidFill>
                  <a:srgbClr val="000000"/>
                </a:solidFill>
                <a:highlight>
                  <a:schemeClr val="accent6"/>
                </a:highlight>
              </a:rPr>
              <a:t>is less intensive as AP classes</a:t>
            </a:r>
            <a:r>
              <a:rPr lang="en" sz="1225"/>
              <a:t> but you still get college credit for doing one.”</a:t>
            </a:r>
            <a:endParaRPr sz="1225"/>
          </a:p>
          <a:p>
            <a:pPr marL="457200" lvl="0" indent="-306387" algn="l" rtl="0">
              <a:lnSpc>
                <a:spcPct val="105000"/>
              </a:lnSpc>
              <a:spcBef>
                <a:spcPts val="1000"/>
              </a:spcBef>
              <a:spcAft>
                <a:spcPts val="0"/>
              </a:spcAft>
              <a:buSzPts val="1225"/>
              <a:buChar char="●"/>
            </a:pPr>
            <a:r>
              <a:rPr lang="en" sz="1225"/>
              <a:t>“This program is </a:t>
            </a:r>
            <a:r>
              <a:rPr lang="en" sz="1225">
                <a:solidFill>
                  <a:srgbClr val="000000"/>
                </a:solidFill>
                <a:highlight>
                  <a:schemeClr val="accent6"/>
                </a:highlight>
              </a:rPr>
              <a:t>a lot more self paced</a:t>
            </a:r>
            <a:r>
              <a:rPr lang="en" sz="1225"/>
              <a:t> than many other classes. Although you do have firm due dates, you have plenty of time to get work done in class and if needed, you can still work on it at home.”</a:t>
            </a:r>
            <a:endParaRPr sz="1225"/>
          </a:p>
          <a:p>
            <a:pPr marL="457200" lvl="0" indent="-306387" algn="l" rtl="0">
              <a:lnSpc>
                <a:spcPct val="105000"/>
              </a:lnSpc>
              <a:spcBef>
                <a:spcPts val="1000"/>
              </a:spcBef>
              <a:spcAft>
                <a:spcPts val="0"/>
              </a:spcAft>
              <a:buSzPts val="1225"/>
              <a:buChar char="●"/>
            </a:pPr>
            <a:r>
              <a:rPr lang="en" sz="1225"/>
              <a:t>“Dual credit is so much more worth it, </a:t>
            </a:r>
            <a:r>
              <a:rPr lang="en" sz="1225">
                <a:solidFill>
                  <a:srgbClr val="000000"/>
                </a:solidFill>
                <a:highlight>
                  <a:schemeClr val="accent6"/>
                </a:highlight>
              </a:rPr>
              <a:t>as long as you apply yourself.”</a:t>
            </a:r>
            <a:endParaRPr sz="1225">
              <a:solidFill>
                <a:srgbClr val="000000"/>
              </a:solidFill>
              <a:highlight>
                <a:schemeClr val="accent6"/>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8"/>
          <p:cNvSpPr txBox="1">
            <a:spLocks noGrp="1"/>
          </p:cNvSpPr>
          <p:nvPr>
            <p:ph type="title"/>
          </p:nvPr>
        </p:nvSpPr>
        <p:spPr>
          <a:xfrm>
            <a:off x="311700" y="372725"/>
            <a:ext cx="8520600" cy="645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On the experience:</a:t>
            </a:r>
            <a:endParaRPr/>
          </a:p>
        </p:txBody>
      </p:sp>
      <p:sp>
        <p:nvSpPr>
          <p:cNvPr id="99" name="Google Shape;99;p18"/>
          <p:cNvSpPr txBox="1">
            <a:spLocks noGrp="1"/>
          </p:cNvSpPr>
          <p:nvPr>
            <p:ph type="body" idx="1"/>
          </p:nvPr>
        </p:nvSpPr>
        <p:spPr>
          <a:xfrm>
            <a:off x="311700" y="1417800"/>
            <a:ext cx="8520600" cy="3150900"/>
          </a:xfrm>
          <a:prstGeom prst="rect">
            <a:avLst/>
          </a:prstGeom>
        </p:spPr>
        <p:txBody>
          <a:bodyPr spcFirstLastPara="1" wrap="square" lIns="91425" tIns="91425" rIns="91425" bIns="91425" anchor="t" anchorCtr="0">
            <a:normAutofit fontScale="70000" lnSpcReduction="20000"/>
          </a:bodyPr>
          <a:lstStyle/>
          <a:p>
            <a:pPr marL="457200" lvl="0" indent="-308610" algn="l" rtl="0">
              <a:spcBef>
                <a:spcPts val="1000"/>
              </a:spcBef>
              <a:spcAft>
                <a:spcPts val="0"/>
              </a:spcAft>
              <a:buSzPct val="100000"/>
              <a:buChar char="●"/>
            </a:pPr>
            <a:r>
              <a:rPr lang="en"/>
              <a:t>“Dual credit in high school has given me more of a insight on what college may really be like, </a:t>
            </a:r>
            <a:r>
              <a:rPr lang="en">
                <a:solidFill>
                  <a:srgbClr val="000000"/>
                </a:solidFill>
                <a:highlight>
                  <a:schemeClr val="accent6"/>
                </a:highlight>
              </a:rPr>
              <a:t>helped me grow in my self as a student and my skills.”</a:t>
            </a:r>
            <a:endParaRPr>
              <a:solidFill>
                <a:srgbClr val="000000"/>
              </a:solidFill>
              <a:highlight>
                <a:schemeClr val="accent6"/>
              </a:highlight>
            </a:endParaRPr>
          </a:p>
          <a:p>
            <a:pPr marL="457200" lvl="0" indent="-308610" algn="l" rtl="0">
              <a:spcBef>
                <a:spcPts val="1000"/>
              </a:spcBef>
              <a:spcAft>
                <a:spcPts val="0"/>
              </a:spcAft>
              <a:buSzPct val="100000"/>
              <a:buChar char="●"/>
            </a:pPr>
            <a:r>
              <a:rPr lang="en"/>
              <a:t>“Other than getting college credit, dual credit has had major benefits to my education. </a:t>
            </a:r>
            <a:r>
              <a:rPr lang="en">
                <a:solidFill>
                  <a:schemeClr val="dk2"/>
                </a:solidFill>
                <a:highlight>
                  <a:schemeClr val="accent6"/>
                </a:highlight>
              </a:rPr>
              <a:t>I have learned in depth about authors, and writing, but I have most importantly learned how to write a strong, informative essay, in multiple different formats.”</a:t>
            </a:r>
            <a:endParaRPr>
              <a:solidFill>
                <a:schemeClr val="dk2"/>
              </a:solidFill>
              <a:highlight>
                <a:schemeClr val="accent6"/>
              </a:highlight>
            </a:endParaRPr>
          </a:p>
          <a:p>
            <a:pPr marL="457200" lvl="0" indent="-308610" algn="l" rtl="0">
              <a:spcBef>
                <a:spcPts val="1000"/>
              </a:spcBef>
              <a:spcAft>
                <a:spcPts val="0"/>
              </a:spcAft>
              <a:buSzPct val="100000"/>
              <a:buChar char="●"/>
            </a:pPr>
            <a:r>
              <a:rPr lang="en">
                <a:solidFill>
                  <a:srgbClr val="000000"/>
                </a:solidFill>
                <a:highlight>
                  <a:schemeClr val="accent6"/>
                </a:highlight>
              </a:rPr>
              <a:t>“Engaged teachers, good experience for college work, organized method of lectures, assignments, exams, units, etc.,</a:t>
            </a:r>
            <a:r>
              <a:rPr lang="en"/>
              <a:t> open discussion and analysis (and listening to opinions!!) with students who are also engaged in what is going on.”</a:t>
            </a:r>
            <a:endParaRPr/>
          </a:p>
          <a:p>
            <a:pPr marL="457200" lvl="0" indent="-308610" algn="l" rtl="0">
              <a:spcBef>
                <a:spcPts val="1000"/>
              </a:spcBef>
              <a:spcAft>
                <a:spcPts val="0"/>
              </a:spcAft>
              <a:buSzPct val="100000"/>
              <a:buChar char="●"/>
            </a:pPr>
            <a:r>
              <a:rPr lang="en"/>
              <a:t>“We are taught a </a:t>
            </a:r>
            <a:r>
              <a:rPr lang="en">
                <a:solidFill>
                  <a:srgbClr val="000000"/>
                </a:solidFill>
                <a:highlight>
                  <a:schemeClr val="accent6"/>
                </a:highlight>
              </a:rPr>
              <a:t>higher, original, and more sophisticated curriculum.”</a:t>
            </a:r>
            <a:endParaRPr>
              <a:solidFill>
                <a:srgbClr val="000000"/>
              </a:solidFill>
              <a:highlight>
                <a:schemeClr val="accent6"/>
              </a:highlight>
            </a:endParaRPr>
          </a:p>
          <a:p>
            <a:pPr marL="457200" lvl="0" indent="-308610" algn="l" rtl="0">
              <a:spcBef>
                <a:spcPts val="1200"/>
              </a:spcBef>
              <a:spcAft>
                <a:spcPts val="0"/>
              </a:spcAft>
              <a:buSzPct val="100000"/>
              <a:buChar char="●"/>
            </a:pPr>
            <a:r>
              <a:rPr lang="en"/>
              <a:t>“I have been able </a:t>
            </a:r>
            <a:r>
              <a:rPr lang="en">
                <a:solidFill>
                  <a:srgbClr val="000000"/>
                </a:solidFill>
                <a:highlight>
                  <a:schemeClr val="accent6"/>
                </a:highlight>
              </a:rPr>
              <a:t>to adapt to a college style environment</a:t>
            </a:r>
            <a:r>
              <a:rPr lang="en"/>
              <a:t> and learn how to manage my time more wisely. It also helps with the ability to turn in work on time.”</a:t>
            </a:r>
            <a:endParaRPr/>
          </a:p>
          <a:p>
            <a:pPr marL="457200" lvl="0" indent="-308610" algn="l" rtl="0">
              <a:spcBef>
                <a:spcPts val="1200"/>
              </a:spcBef>
              <a:spcAft>
                <a:spcPts val="1200"/>
              </a:spcAft>
              <a:buSzPct val="100000"/>
              <a:buChar char="●"/>
            </a:pPr>
            <a:r>
              <a:rPr lang="en">
                <a:solidFill>
                  <a:srgbClr val="000000"/>
                </a:solidFill>
                <a:highlight>
                  <a:schemeClr val="accent6"/>
                </a:highlight>
              </a:rPr>
              <a:t>“I love DC,</a:t>
            </a:r>
            <a:r>
              <a:rPr lang="en"/>
              <a:t> I wish students would be further encouraged to take these courses.”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9"/>
          <p:cNvSpPr txBox="1">
            <a:spLocks noGrp="1"/>
          </p:cNvSpPr>
          <p:nvPr>
            <p:ph type="title"/>
          </p:nvPr>
        </p:nvSpPr>
        <p:spPr>
          <a:xfrm>
            <a:off x="311700" y="372725"/>
            <a:ext cx="8520600" cy="645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05" name="Google Shape;105;p19"/>
          <p:cNvSpPr txBox="1">
            <a:spLocks noGrp="1"/>
          </p:cNvSpPr>
          <p:nvPr>
            <p:ph type="body" idx="1"/>
          </p:nvPr>
        </p:nvSpPr>
        <p:spPr>
          <a:xfrm>
            <a:off x="311700" y="1417800"/>
            <a:ext cx="8520600" cy="31509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106" name="Google Shape;106;p19" descr="Forms response chart. Question title: On a scale of 1-10, how &quot;college ready&quot; do you feel after taking dual-credit classes?. Number of responses: 39 responses." title="On a scale of 1-10, how &quot;college ready&quot; do you feel after taking dual-credit classes?"/>
          <p:cNvPicPr preferRelativeResize="0"/>
          <p:nvPr/>
        </p:nvPicPr>
        <p:blipFill>
          <a:blip r:embed="rId3">
            <a:alphaModFix/>
          </a:blip>
          <a:stretch>
            <a:fillRect/>
          </a:stretch>
        </p:blipFill>
        <p:spPr>
          <a:xfrm>
            <a:off x="0" y="397371"/>
            <a:ext cx="9144003" cy="4348759"/>
          </a:xfrm>
          <a:prstGeom prst="rect">
            <a:avLst/>
          </a:prstGeom>
          <a:noFill/>
          <a:ln>
            <a:noFill/>
          </a:ln>
        </p:spPr>
      </p:pic>
    </p:spTree>
  </p:cSld>
  <p:clrMapOvr>
    <a:masterClrMapping/>
  </p:clrMapOvr>
</p:sld>
</file>

<file path=ppt/theme/theme1.xml><?xml version="1.0" encoding="utf-8"?>
<a:theme xmlns:a="http://schemas.openxmlformats.org/drawingml/2006/main" name="Blue &amp; Gold">
  <a:themeElements>
    <a:clrScheme name="Blue &amp; Gold">
      <a:dk1>
        <a:srgbClr val="FFFFFF"/>
      </a:dk1>
      <a:lt1>
        <a:srgbClr val="01AFD1"/>
      </a:lt1>
      <a:dk2>
        <a:srgbClr val="1E2D31"/>
      </a:dk2>
      <a:lt2>
        <a:srgbClr val="BFC7CA"/>
      </a:lt2>
      <a:accent1>
        <a:srgbClr val="006F85"/>
      </a:accent1>
      <a:accent2>
        <a:srgbClr val="AF4345"/>
      </a:accent2>
      <a:accent3>
        <a:srgbClr val="47D06A"/>
      </a:accent3>
      <a:accent4>
        <a:srgbClr val="F58F8F"/>
      </a:accent4>
      <a:accent5>
        <a:srgbClr val="F6CD4C"/>
      </a:accent5>
      <a:accent6>
        <a:srgbClr val="F8E71C"/>
      </a:accent6>
      <a:hlink>
        <a:srgbClr val="F6CD4C"/>
      </a:hlink>
      <a:folHlink>
        <a:srgbClr val="F6CD4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873</Words>
  <Application>Microsoft Office PowerPoint</Application>
  <PresentationFormat>On-screen Show (16:9)</PresentationFormat>
  <Paragraphs>44</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Playfair Display</vt:lpstr>
      <vt:lpstr>Lato</vt:lpstr>
      <vt:lpstr>Arial</vt:lpstr>
      <vt:lpstr>Blue &amp; Gold</vt:lpstr>
      <vt:lpstr>What is dual-credit like?</vt:lpstr>
      <vt:lpstr>Courses offered - English</vt:lpstr>
      <vt:lpstr>Courses offered - Social Sciences</vt:lpstr>
      <vt:lpstr>Past Student Feedback - What are the benefits of DC?</vt:lpstr>
      <vt:lpstr>On the workload:</vt:lpstr>
      <vt:lpstr>On the experience: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dual-credit like?</dc:title>
  <dc:creator>Teets, Duane</dc:creator>
  <cp:lastModifiedBy>Teets, Duane</cp:lastModifiedBy>
  <cp:revision>1</cp:revision>
  <dcterms:modified xsi:type="dcterms:W3CDTF">2022-04-29T13:23:45Z</dcterms:modified>
</cp:coreProperties>
</file>